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sldIdLst>
    <p:sldId id="263" r:id="rId2"/>
    <p:sldId id="265" r:id="rId3"/>
    <p:sldId id="267" r:id="rId4"/>
    <p:sldId id="290" r:id="rId5"/>
    <p:sldId id="291" r:id="rId6"/>
    <p:sldId id="293" r:id="rId7"/>
    <p:sldId id="294" r:id="rId8"/>
    <p:sldId id="301" r:id="rId9"/>
    <p:sldId id="296" r:id="rId10"/>
    <p:sldId id="295" r:id="rId11"/>
    <p:sldId id="297" r:id="rId12"/>
    <p:sldId id="299" r:id="rId13"/>
    <p:sldId id="300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5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9A86"/>
    <a:srgbClr val="EA5858"/>
    <a:srgbClr val="935F35"/>
    <a:srgbClr val="F7F3EF"/>
    <a:srgbClr val="184D65"/>
    <a:srgbClr val="ECD5D0"/>
    <a:srgbClr val="F6DDC6"/>
    <a:srgbClr val="B37A3F"/>
    <a:srgbClr val="B6854D"/>
    <a:srgbClr val="795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86" y="77"/>
      </p:cViewPr>
      <p:guideLst>
        <p:guide orient="horz" pos="2135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CC33-44A3-409A-8C7B-9363D3F9A96F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1D21D-CB71-4DAE-8BB9-84F496176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9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92100" y="1727200"/>
            <a:ext cx="4010025" cy="64484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1300" b="1">
                <a:solidFill>
                  <a:schemeClr val="bg1">
                    <a:lumMod val="75000"/>
                    <a:alpha val="49847"/>
                  </a:schemeClr>
                </a:solidFill>
              </a:rPr>
              <a:t>A</a:t>
            </a:r>
            <a:endParaRPr lang="ko-KR" altLang="en-US" sz="41300" b="1">
              <a:solidFill>
                <a:schemeClr val="bg1">
                  <a:lumMod val="75000"/>
                  <a:alpha val="49847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615" y="2760980"/>
            <a:ext cx="3344545" cy="830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29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rPr>
              <a:t>현장 발주 관리</a:t>
            </a:r>
            <a:endParaRPr lang="ko-KR" altLang="en-US" sz="4800" b="1">
              <a:solidFill>
                <a:schemeClr val="tx2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9059545" y="6061075"/>
            <a:ext cx="3137535" cy="7994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팀 : 일주오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강명서, 권문규, 조해찬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3" name="텍스트 상자 9"/>
          <p:cNvSpPr txBox="1">
            <a:spLocks/>
          </p:cNvSpPr>
          <p:nvPr/>
        </p:nvSpPr>
        <p:spPr>
          <a:xfrm>
            <a:off x="55245" y="6395085"/>
            <a:ext cx="206121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800">
                <a:solidFill>
                  <a:schemeClr val="bg1"/>
                </a:solidFill>
              </a:rPr>
              <a:t>한가람 IT 센터</a:t>
            </a:r>
            <a:endParaRPr lang="ko-K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자재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3083878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발주이력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6" descr="C:/Users/admin/AppData/Roaming/PolarisOffice/ETemp/11740_17776632/fImage619209101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68" y="2414844"/>
            <a:ext cx="8130636" cy="4104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A6A19-DF62-3C8F-3613-41EC831FE7F1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 dirty="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④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정보를 관리하는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CC80D9-54CE-85D4-04C3-968760E3F727}"/>
              </a:ext>
            </a:extLst>
          </p:cNvPr>
          <p:cNvGrpSpPr/>
          <p:nvPr/>
        </p:nvGrpSpPr>
        <p:grpSpPr>
          <a:xfrm>
            <a:off x="652355" y="2468940"/>
            <a:ext cx="5298020" cy="4352225"/>
            <a:chOff x="2274355" y="2468940"/>
            <a:chExt cx="9536645" cy="4352225"/>
          </a:xfrm>
        </p:grpSpPr>
        <p:pic>
          <p:nvPicPr>
            <p:cNvPr id="17" name="그림 109" descr="C:/Users/admin/AppData/Roaming/PolarisOffice/ETemp/11740_17776632/fImage24963510346500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55" y="2717165"/>
              <a:ext cx="8007463" cy="4104000"/>
            </a:xfrm>
            <a:prstGeom prst="rect">
              <a:avLst/>
            </a:prstGeom>
            <a:noFill/>
          </p:spPr>
        </p:pic>
        <p:sp>
          <p:nvSpPr>
            <p:cNvPr id="19" name="도형 111"/>
            <p:cNvSpPr>
              <a:spLocks/>
            </p:cNvSpPr>
            <p:nvPr/>
          </p:nvSpPr>
          <p:spPr>
            <a:xfrm rot="2274827">
              <a:off x="9900585" y="2880578"/>
              <a:ext cx="365377" cy="584775"/>
            </a:xfrm>
            <a:prstGeom prst="downArrow">
              <a:avLst/>
            </a:prstGeom>
            <a:solidFill>
              <a:srgbClr val="FF0000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rtl="0" eaLnBrk="0" latinLnBrk="0" hangingPunct="0">
                <a:buFontTx/>
                <a:buNone/>
              </a:pPr>
              <a:endParaRPr lang="ko-KR" altLang="en-US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20" name="텍스트 상자 112"/>
            <p:cNvSpPr txBox="1">
              <a:spLocks/>
            </p:cNvSpPr>
            <p:nvPr/>
          </p:nvSpPr>
          <p:spPr>
            <a:xfrm>
              <a:off x="9251632" y="2468940"/>
              <a:ext cx="2559368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rtl="0" eaLnBrk="0" latinLnBrk="0" hangingPunct="0">
                <a:buFontTx/>
                <a:buNone/>
              </a:pP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클릭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시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입고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등록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화면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이동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endParaRPr lang="ko-KR" altLang="en-US" sz="1400" dirty="0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AC19-CEFA-4DDF-5AF2-FC25782B993F}"/>
              </a:ext>
            </a:extLst>
          </p:cNvPr>
          <p:cNvSpPr txBox="1"/>
          <p:nvPr/>
        </p:nvSpPr>
        <p:spPr>
          <a:xfrm>
            <a:off x="602297" y="1619527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입고 등록 화면에서는 발주되어 있는 품목 확인 및 입고 등록을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8" name="도형 110"/>
          <p:cNvSpPr>
            <a:spLocks/>
          </p:cNvSpPr>
          <p:nvPr/>
        </p:nvSpPr>
        <p:spPr>
          <a:xfrm>
            <a:off x="4248150" y="3413575"/>
            <a:ext cx="695326" cy="5295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l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0" latinLnBrk="0" hangingPunct="0">
              <a:buFontTx/>
              <a:buNone/>
            </a:pPr>
            <a:endParaRPr lang="ko-KR" altLang="en-US">
              <a:latin typeface="Calibri" charset="0"/>
              <a:ea typeface="맑은 고딕" charset="0"/>
            </a:endParaRPr>
          </a:p>
        </p:txBody>
      </p:sp>
      <p:pic>
        <p:nvPicPr>
          <p:cNvPr id="5" name="그림 4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C20485-FFE2-BFAD-7C94-91D2F5AF5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74" y="2717164"/>
            <a:ext cx="5602125" cy="468376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48C3FD9-5242-CFC2-0C4F-CB8626ED0BDB}"/>
              </a:ext>
            </a:extLst>
          </p:cNvPr>
          <p:cNvSpPr/>
          <p:nvPr/>
        </p:nvSpPr>
        <p:spPr>
          <a:xfrm>
            <a:off x="5259333" y="4622165"/>
            <a:ext cx="550654" cy="5860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447039" y="1294765"/>
            <a:ext cx="11506835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수정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삭제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21" descr="C:/Users/admin/AppData/Roaming/PolarisOffice/ETemp/11740_17776632/fImage533604105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57" y="1663700"/>
            <a:ext cx="9833726" cy="504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시</a:t>
            </a:r>
            <a:r>
              <a:rPr 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연 동영상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합체">
            <a:hlinkClick r:id="" action="ppaction://media"/>
            <a:extLst>
              <a:ext uri="{FF2B5EF4-FFF2-40B4-BE49-F238E27FC236}">
                <a16:creationId xmlns:a16="http://schemas.microsoft.com/office/drawing/2014/main" id="{E76674C8-CE02-FBFC-7138-42423B4A58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725" y="1179830"/>
            <a:ext cx="10240963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452501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97C96C-EC8F-8E38-D22A-512B9223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1294765"/>
            <a:ext cx="100041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10794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657E337-254A-85BB-A50F-1DC6F91F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7" y="1264285"/>
            <a:ext cx="111738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F43CAB-BF2A-4BB7-577C-324EA17F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21" y="1294765"/>
            <a:ext cx="109223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1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3F51972-69D7-6645-5F7E-7FFD1D02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8" y="1294765"/>
            <a:ext cx="100986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48DA443-0D67-81E4-5837-F31307A3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34" y="1294765"/>
            <a:ext cx="101203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4447815-D94A-3D4C-1BD5-05ED82F9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68" y="1294765"/>
            <a:ext cx="1037106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>
            <a:grpSpLocks/>
          </p:cNvGrpSpPr>
          <p:nvPr/>
        </p:nvGrpSpPr>
        <p:grpSpPr>
          <a:xfrm>
            <a:off x="-635" y="-4445"/>
            <a:ext cx="12191365" cy="1203325"/>
            <a:chOff x="-635" y="-4445"/>
            <a:chExt cx="12191365" cy="1203325"/>
          </a:xfrm>
        </p:grpSpPr>
        <p:sp>
          <p:nvSpPr>
            <p:cNvPr id="26" name="직사각형 25"/>
            <p:cNvSpPr>
              <a:spLocks/>
            </p:cNvSpPr>
            <p:nvPr/>
          </p:nvSpPr>
          <p:spPr>
            <a:xfrm>
              <a:off x="-635" y="-4445"/>
              <a:ext cx="12191365" cy="12033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800" b="1">
                  <a:solidFill>
                    <a:schemeClr val="tx1"/>
                  </a:solidFill>
                </a:rPr>
                <a:t>목차</a:t>
              </a: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1329690" y="165100"/>
              <a:ext cx="1407160" cy="8305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123"/>
          <p:cNvGrpSpPr>
            <a:grpSpLocks/>
          </p:cNvGrpSpPr>
          <p:nvPr/>
        </p:nvGrpSpPr>
        <p:grpSpPr>
          <a:xfrm>
            <a:off x="198755" y="2103120"/>
            <a:ext cx="6087745" cy="835025"/>
            <a:chOff x="198755" y="2103120"/>
            <a:chExt cx="6087745" cy="835025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198755" y="21031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51790" y="2103120"/>
              <a:ext cx="527685" cy="8312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497965" y="225107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2" name="그룹 125"/>
          <p:cNvGrpSpPr>
            <a:grpSpLocks/>
          </p:cNvGrpSpPr>
          <p:nvPr/>
        </p:nvGrpSpPr>
        <p:grpSpPr>
          <a:xfrm>
            <a:off x="198755" y="3614420"/>
            <a:ext cx="6087745" cy="835025"/>
            <a:chOff x="198755" y="3614420"/>
            <a:chExt cx="6087745" cy="83502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198755" y="36144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351790" y="361442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/>
            <p:cNvGrpSpPr>
              <a:grpSpLocks/>
            </p:cNvGrpSpPr>
            <p:nvPr/>
          </p:nvGrpSpPr>
          <p:grpSpPr>
            <a:xfrm>
              <a:off x="1496695" y="3785235"/>
              <a:ext cx="4789805" cy="522605"/>
              <a:chOff x="1496695" y="3785235"/>
              <a:chExt cx="4789805" cy="522605"/>
            </a:xfrm>
          </p:grpSpPr>
          <p:sp>
            <p:nvSpPr>
              <p:cNvPr id="31" name="TextBox 30"/>
              <p:cNvSpPr txBox="1">
                <a:spLocks/>
              </p:cNvSpPr>
              <p:nvPr/>
            </p:nvSpPr>
            <p:spPr>
              <a:xfrm>
                <a:off x="1497965" y="3785235"/>
                <a:ext cx="4788535" cy="52260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</a:t>
                </a:r>
                <a:r>
                  <a:rPr lang="ko-KR"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수행 과정</a:t>
                </a:r>
                <a:endParaRPr lang="ko-KR" altLang="en-US" sz="3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>
                <a:spLocks/>
              </p:cNvSpPr>
              <p:nvPr/>
            </p:nvSpPr>
            <p:spPr>
              <a:xfrm>
                <a:off x="1496695" y="4095750"/>
                <a:ext cx="962660" cy="17653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4" name="그룹 127"/>
          <p:cNvGrpSpPr>
            <a:grpSpLocks/>
          </p:cNvGrpSpPr>
          <p:nvPr/>
        </p:nvGrpSpPr>
        <p:grpSpPr>
          <a:xfrm>
            <a:off x="198755" y="5077460"/>
            <a:ext cx="6087745" cy="835025"/>
            <a:chOff x="198755" y="5077460"/>
            <a:chExt cx="6087745" cy="835025"/>
          </a:xfrm>
        </p:grpSpPr>
        <p:sp>
          <p:nvSpPr>
            <p:cNvPr id="34" name="직사각형 33"/>
            <p:cNvSpPr>
              <a:spLocks/>
            </p:cNvSpPr>
            <p:nvPr/>
          </p:nvSpPr>
          <p:spPr>
            <a:xfrm>
              <a:off x="198755" y="507746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351790" y="507746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5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497965" y="5237480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자체 평가 의견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1" name="그룹 124"/>
          <p:cNvGrpSpPr>
            <a:grpSpLocks/>
          </p:cNvGrpSpPr>
          <p:nvPr/>
        </p:nvGrpSpPr>
        <p:grpSpPr>
          <a:xfrm>
            <a:off x="6010275" y="2112010"/>
            <a:ext cx="6087745" cy="835025"/>
            <a:chOff x="6010275" y="2112010"/>
            <a:chExt cx="6087745" cy="835025"/>
          </a:xfrm>
        </p:grpSpPr>
        <p:sp>
          <p:nvSpPr>
            <p:cNvPr id="40" name="도형 22"/>
            <p:cNvSpPr>
              <a:spLocks/>
            </p:cNvSpPr>
            <p:nvPr/>
          </p:nvSpPr>
          <p:spPr>
            <a:xfrm>
              <a:off x="6010275" y="211201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텍스트 상자 24"/>
            <p:cNvSpPr txBox="1">
              <a:spLocks/>
            </p:cNvSpPr>
            <p:nvPr/>
          </p:nvSpPr>
          <p:spPr>
            <a:xfrm>
              <a:off x="7309485" y="225996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팀 구성 및 역할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텍스트 상자 23"/>
            <p:cNvSpPr txBox="1">
              <a:spLocks/>
            </p:cNvSpPr>
            <p:nvPr/>
          </p:nvSpPr>
          <p:spPr>
            <a:xfrm>
              <a:off x="6163310" y="211201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126"/>
          <p:cNvGrpSpPr>
            <a:grpSpLocks/>
          </p:cNvGrpSpPr>
          <p:nvPr/>
        </p:nvGrpSpPr>
        <p:grpSpPr>
          <a:xfrm>
            <a:off x="6010275" y="3599180"/>
            <a:ext cx="6087745" cy="866775"/>
            <a:chOff x="6010275" y="3599180"/>
            <a:chExt cx="6087745" cy="866775"/>
          </a:xfrm>
        </p:grpSpPr>
        <p:sp>
          <p:nvSpPr>
            <p:cNvPr id="46" name="도형 28"/>
            <p:cNvSpPr>
              <a:spLocks/>
            </p:cNvSpPr>
            <p:nvPr/>
          </p:nvSpPr>
          <p:spPr>
            <a:xfrm>
              <a:off x="6010275" y="359918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7" name="텍스트 상자 29"/>
            <p:cNvSpPr txBox="1">
              <a:spLocks/>
            </p:cNvSpPr>
            <p:nvPr/>
          </p:nvSpPr>
          <p:spPr>
            <a:xfrm>
              <a:off x="6163310" y="3635375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텍스트 상자 30"/>
            <p:cNvSpPr txBox="1">
              <a:spLocks/>
            </p:cNvSpPr>
            <p:nvPr/>
          </p:nvSpPr>
          <p:spPr>
            <a:xfrm>
              <a:off x="7309485" y="374713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결과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개발 리스트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A7DD71D-160E-8A0D-764B-4B3B0FB7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4" y="1294765"/>
            <a:ext cx="1029041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⑧ 프로젝트 소감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/>
          </p:cNvSpPr>
          <p:nvPr/>
        </p:nvSpPr>
        <p:spPr>
          <a:xfrm>
            <a:off x="389890" y="1294765"/>
            <a:ext cx="11704320" cy="317009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dirty="0"/>
              <a:t>조해찬</a:t>
            </a:r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 dirty="0"/>
              <a:t>플라스크 서버에서 데이터베이스에서 불러온 정보를 웹 화면에 보내는 방법을 배울 수 있었습니다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 dirty="0"/>
              <a:t>사무실 직원들 뿐 아니라 현장작업자들이 사용할 수 있는 프로그램을 만들 수 있어서 뿌듯했습니다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 dirty="0"/>
              <a:t>이때까지 배웠던 것들을 재점검하는 시간을 가졌습니다.</a:t>
            </a:r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 dirty="0"/>
              <a:t>현업에서 어떻게 사람들에게 도움을 줄 수 있는지에 대한 시각을 넓히는 계기가 되었습니다.</a:t>
            </a:r>
            <a:endParaRPr lang="en-US" altLang="ko-KR" sz="1400" dirty="0"/>
          </a:p>
          <a:p>
            <a:pPr latinLnBrk="0"/>
            <a:endParaRPr lang="en-US" altLang="ko-KR" sz="1400" dirty="0"/>
          </a:p>
          <a:p>
            <a:pPr latinLnBrk="0"/>
            <a:r>
              <a:rPr lang="ko-KR" altLang="en-US" sz="1400" dirty="0" err="1"/>
              <a:t>배울점이</a:t>
            </a:r>
            <a:r>
              <a:rPr lang="ko-KR" altLang="en-US" sz="1400" dirty="0"/>
              <a:t> 많았던 프로젝트였습니다</a:t>
            </a:r>
            <a:r>
              <a:rPr lang="en-US" altLang="ko-KR" sz="1400" dirty="0"/>
              <a:t>.</a:t>
            </a:r>
          </a:p>
          <a:p>
            <a:pPr marL="342900" indent="-342900" latinLnBrk="0">
              <a:buAutoNum type="arabicPeriod"/>
            </a:pPr>
            <a:r>
              <a:rPr lang="ko-KR" altLang="en-US" sz="1400" dirty="0"/>
              <a:t>이미지를 바이너리 형태로 데이터베이스에 저장하고 불러오는 방법을 배울 수 있었고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플라스크 서버에서 데이터베이스에서 불러온 정보를 웹 화면에 보내는 방법을 배울 수 있었습니다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342900" indent="-342900" latinLnBrk="0">
              <a:buAutoNum type="arabicPeriod"/>
            </a:pPr>
            <a:endParaRPr lang="en-US" altLang="ko-KR" sz="1400" dirty="0"/>
          </a:p>
          <a:p>
            <a:pPr marL="342900" indent="-342900" latinLnBrk="0">
              <a:buAutoNum type="arabicPeriod"/>
            </a:pPr>
            <a:r>
              <a:rPr lang="ko-KR" altLang="en-US" sz="1400" dirty="0"/>
              <a:t>라즈베리 파이에서</a:t>
            </a:r>
            <a:r>
              <a:rPr lang="en-US" altLang="ko-KR" sz="1400" dirty="0"/>
              <a:t>,</a:t>
            </a:r>
            <a:r>
              <a:rPr lang="ko-KR" altLang="en-US" sz="1400" dirty="0"/>
              <a:t> 버튼을 눌러서 </a:t>
            </a:r>
            <a:r>
              <a:rPr lang="en-US" altLang="ko-KR" sz="1400" dirty="0"/>
              <a:t>led</a:t>
            </a:r>
            <a:r>
              <a:rPr lang="ko-KR" altLang="en-US" sz="1400" dirty="0"/>
              <a:t>만 켜보았는데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데이터베이스에 정보를 넣을 수도</a:t>
            </a:r>
            <a:r>
              <a:rPr lang="en-US" altLang="ko-KR" sz="1400" dirty="0"/>
              <a:t>, </a:t>
            </a:r>
            <a:r>
              <a:rPr lang="ko-KR" altLang="en-US" sz="1400" dirty="0"/>
              <a:t>불러올 수도 있어서 </a:t>
            </a:r>
            <a:r>
              <a:rPr lang="en-US" altLang="ko-KR" sz="1400" dirty="0"/>
              <a:t>IOT</a:t>
            </a:r>
            <a:r>
              <a:rPr lang="ko-KR" altLang="en-US" sz="1400" dirty="0"/>
              <a:t>기기 제어를 다루는 시각이 늘어난 거 같습니다</a:t>
            </a:r>
            <a:r>
              <a:rPr lang="en-US" altLang="ko-KR" sz="1400" dirty="0"/>
              <a:t>.</a:t>
            </a:r>
          </a:p>
          <a:p>
            <a:pPr latinLnBrk="0"/>
            <a:br>
              <a:rPr lang="en-US" altLang="ko-KR" sz="1400" dirty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334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4593025" y="3044279"/>
            <a:ext cx="3005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12192635" cy="47434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53695" y="6350"/>
            <a:ext cx="432054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 dirty="0">
                <a:solidFill>
                  <a:schemeClr val="bg1"/>
                </a:solidFill>
              </a:rPr>
              <a:t>1. 프로젝트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flipH="1">
            <a:off x="10795" y="694690"/>
            <a:ext cx="12181840" cy="57554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주제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현장에서 발주가 가능하도록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선정 배경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기존에는 작업자가 현장에서 자재 부족을 인지하더라도 관리자에게 직접 요청을 해야 되는 번거로움이 있었음.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개요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웹 화면에서 자동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현장 키오스크에 웹 화면을 띄워서 창고별로 재고 수량 확인 및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라즈베리파이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환경에서 버튼을 클릭해 자동 발주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기대 효과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 	    - 현장에서 작업자가 직접 발주 신청을 할 수 있도록 함으로서 발주 요청에 소요되는 시간을 절감시켜 작업 			      효율성을 향상시키는 효과가 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개발 스택</a:t>
            </a:r>
          </a:p>
          <a:p>
            <a:pPr marL="742950" indent="-285750" algn="l" rtl="0" eaLnBrk="0" latinLnBrk="0" hangingPunct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HTML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CSS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J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avaScript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Python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C#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2022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Code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SQL Server Management Studio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805" y="6559550"/>
            <a:ext cx="11847195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805" y="1179195"/>
            <a:ext cx="1184719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2"/>
          <p:cNvGraphicFramePr>
            <a:graphicFrameLocks noGrp="1"/>
          </p:cNvGraphicFramePr>
          <p:nvPr/>
        </p:nvGraphicFramePr>
        <p:xfrm>
          <a:off x="1466850" y="1762760"/>
          <a:ext cx="9618980" cy="383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53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훈련생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역할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담당 업무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강명서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개발 산출물 정리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및 발주 화면 수정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권문규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회의록, 설계서 작성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화면 개발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7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조해찬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웹 화면에서 자동 발주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이력 확인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품목 이미지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라즈베리파이 환경에서 IoT 스위치를 이용한 자동 발주 가능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426720" y="85090"/>
            <a:ext cx="638937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2. 프로젝트 팀 구성 및 역할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344805" y="6559550"/>
            <a:ext cx="11847830" cy="15303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33813"/>
              </p:ext>
            </p:extLst>
          </p:nvPr>
        </p:nvGraphicFramePr>
        <p:xfrm>
          <a:off x="1025525" y="1891030"/>
          <a:ext cx="10474325" cy="3325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활동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3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분석 및 설계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8/10(목)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</a:t>
                      </a:r>
                      <a:r>
                        <a:rPr sz="18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프로젝트 기획 및 주제 선정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기획안 작성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구현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8/10(목) ~ 8/25(금)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구현 및 기능 추가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테스트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8/26(토) ~ 9/2(토)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기능 테스트 및  수정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9/2(토)</a:t>
                      </a:r>
                      <a:r>
                        <a:rPr lang="ko-KR" sz="1800" b="0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(총 4주)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3. 프로젝트 수행 과정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 descr="가전용품, 가전이(가) 표시된 사진&#10;&#10;자동 생성된 설명">
            <a:extLst>
              <a:ext uri="{FF2B5EF4-FFF2-40B4-BE49-F238E27FC236}">
                <a16:creationId xmlns:a16="http://schemas.microsoft.com/office/drawing/2014/main" id="{66FBFA96-D203-76E3-5707-2E502290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20" y="1249574"/>
            <a:ext cx="587989" cy="1221208"/>
          </a:xfrm>
          <a:prstGeom prst="rect">
            <a:avLst/>
          </a:prstGeom>
        </p:spPr>
      </p:pic>
      <p:pic>
        <p:nvPicPr>
          <p:cNvPr id="94" name="그림 93" descr="텍스트, 저울이(가) 표시된 사진&#10;&#10;자동 생성된 설명">
            <a:extLst>
              <a:ext uri="{FF2B5EF4-FFF2-40B4-BE49-F238E27FC236}">
                <a16:creationId xmlns:a16="http://schemas.microsoft.com/office/drawing/2014/main" id="{0436981B-8DAB-D740-1C82-579EE20FF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00" y="3670084"/>
            <a:ext cx="926066" cy="926066"/>
          </a:xfrm>
          <a:prstGeom prst="rect">
            <a:avLst/>
          </a:prstGeom>
        </p:spPr>
      </p:pic>
      <p:sp>
        <p:nvSpPr>
          <p:cNvPr id="10" name="텍스트 상자 5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도형 51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52"/>
          <p:cNvSpPr txBox="1">
            <a:spLocks/>
          </p:cNvSpPr>
          <p:nvPr/>
        </p:nvSpPr>
        <p:spPr>
          <a:xfrm>
            <a:off x="654685" y="1160780"/>
            <a:ext cx="50482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2800" b="1">
                <a:ln w="12700" cap="flat" cmpd="sng">
                  <a:solidFill>
                    <a:srgbClr val="939597">
                      <a:alpha val="100000"/>
                    </a:srgbClr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D0CECE"/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charset="0"/>
                <a:ea typeface="HY견고딕" charset="0"/>
              </a:rPr>
              <a:t>▶</a:t>
            </a:r>
            <a:endParaRPr lang="ko-KR" altLang="en-US" sz="2800" b="1">
              <a:ln w="12700" cap="flat" cmpd="sng">
                <a:solidFill>
                  <a:srgbClr val="939597">
                    <a:alpha val="100000"/>
                  </a:srgbClr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D0CECE"/>
                </a:bgClr>
              </a:pattFill>
              <a:latin typeface="HY견고딕" charset="0"/>
              <a:ea typeface="HY견고딕" charset="0"/>
            </a:endParaRPr>
          </a:p>
        </p:txBody>
      </p:sp>
      <p:sp>
        <p:nvSpPr>
          <p:cNvPr id="13" name="도형 53"/>
          <p:cNvSpPr>
            <a:spLocks/>
          </p:cNvSpPr>
          <p:nvPr/>
        </p:nvSpPr>
        <p:spPr>
          <a:xfrm>
            <a:off x="1235710" y="1294765"/>
            <a:ext cx="8851900" cy="3693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흐름도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(To Be)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순서도: 대체 처리 81">
            <a:extLst>
              <a:ext uri="{FF2B5EF4-FFF2-40B4-BE49-F238E27FC236}">
                <a16:creationId xmlns:a16="http://schemas.microsoft.com/office/drawing/2014/main" id="{34F648B6-83E8-85A1-52B7-4405B5A80971}"/>
              </a:ext>
            </a:extLst>
          </p:cNvPr>
          <p:cNvSpPr/>
          <p:nvPr/>
        </p:nvSpPr>
        <p:spPr>
          <a:xfrm>
            <a:off x="1235709" y="2128657"/>
            <a:ext cx="2445285" cy="659368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  <a:r>
              <a:rPr lang="ko-KR" altLang="en-US" dirty="0"/>
              <a:t> 발주</a:t>
            </a:r>
          </a:p>
        </p:txBody>
      </p:sp>
      <p:sp>
        <p:nvSpPr>
          <p:cNvPr id="87" name="순서도: 대체 처리 86">
            <a:extLst>
              <a:ext uri="{FF2B5EF4-FFF2-40B4-BE49-F238E27FC236}">
                <a16:creationId xmlns:a16="http://schemas.microsoft.com/office/drawing/2014/main" id="{9A14EC11-5705-438F-314B-99D73C369A33}"/>
              </a:ext>
            </a:extLst>
          </p:cNvPr>
          <p:cNvSpPr/>
          <p:nvPr/>
        </p:nvSpPr>
        <p:spPr>
          <a:xfrm>
            <a:off x="1099944" y="4480106"/>
            <a:ext cx="2717987" cy="658731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</a:t>
            </a:r>
            <a:r>
              <a:rPr lang="ko-KR" altLang="en-US" dirty="0"/>
              <a:t> 발주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7" name="순서도: 판단 96">
            <a:extLst>
              <a:ext uri="{FF2B5EF4-FFF2-40B4-BE49-F238E27FC236}">
                <a16:creationId xmlns:a16="http://schemas.microsoft.com/office/drawing/2014/main" id="{2D2B13B5-5578-2D73-898F-7A484C89E0EC}"/>
              </a:ext>
            </a:extLst>
          </p:cNvPr>
          <p:cNvSpPr/>
          <p:nvPr/>
        </p:nvSpPr>
        <p:spPr>
          <a:xfrm>
            <a:off x="4672648" y="2932840"/>
            <a:ext cx="2445285" cy="917497"/>
          </a:xfrm>
          <a:prstGeom prst="flowChartDecision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승인 등록 여부</a:t>
            </a:r>
          </a:p>
        </p:txBody>
      </p:sp>
      <p:sp>
        <p:nvSpPr>
          <p:cNvPr id="100" name="순서도: 대체 처리 99">
            <a:extLst>
              <a:ext uri="{FF2B5EF4-FFF2-40B4-BE49-F238E27FC236}">
                <a16:creationId xmlns:a16="http://schemas.microsoft.com/office/drawing/2014/main" id="{CD2AA202-60BE-E3C4-50D4-10B6F28A41E1}"/>
              </a:ext>
            </a:extLst>
          </p:cNvPr>
          <p:cNvSpPr/>
          <p:nvPr/>
        </p:nvSpPr>
        <p:spPr>
          <a:xfrm>
            <a:off x="8048645" y="310528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관리</a:t>
            </a:r>
          </a:p>
        </p:txBody>
      </p:sp>
      <p:cxnSp>
        <p:nvCxnSpPr>
          <p:cNvPr id="39" name="도형 59"/>
          <p:cNvCxnSpPr>
            <a:cxnSpLocks/>
            <a:stCxn id="77" idx="2"/>
            <a:endCxn id="82" idx="1"/>
          </p:cNvCxnSpPr>
          <p:nvPr/>
        </p:nvCxnSpPr>
        <p:spPr>
          <a:xfrm rot="5400000" flipH="1">
            <a:off x="4305076" y="-611026"/>
            <a:ext cx="3559977" cy="9698712"/>
          </a:xfrm>
          <a:prstGeom prst="bentConnector4">
            <a:avLst>
              <a:gd name="adj1" fmla="val -11206"/>
              <a:gd name="adj2" fmla="val 108920"/>
            </a:avLst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61"/>
          <p:cNvCxnSpPr>
            <a:cxnSpLocks/>
            <a:stCxn id="87" idx="0"/>
            <a:endCxn id="97" idx="1"/>
          </p:cNvCxnSpPr>
          <p:nvPr/>
        </p:nvCxnSpPr>
        <p:spPr>
          <a:xfrm rot="5400000" flipH="1" flipV="1">
            <a:off x="3021535" y="2828993"/>
            <a:ext cx="1088517" cy="2213710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64"/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3263718" y="1982659"/>
            <a:ext cx="603564" cy="221429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9C3FEB4-E80B-2E75-D0C9-E2DDB9584010}"/>
              </a:ext>
            </a:extLst>
          </p:cNvPr>
          <p:cNvSpPr txBox="1"/>
          <p:nvPr/>
        </p:nvSpPr>
        <p:spPr>
          <a:xfrm>
            <a:off x="5338433" y="3738501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N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6A909B-20CA-569A-35BC-91680E008412}"/>
              </a:ext>
            </a:extLst>
          </p:cNvPr>
          <p:cNvSpPr txBox="1"/>
          <p:nvPr/>
        </p:nvSpPr>
        <p:spPr>
          <a:xfrm>
            <a:off x="6917946" y="2876918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Y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31" name="물결 30">
            <a:extLst>
              <a:ext uri="{FF2B5EF4-FFF2-40B4-BE49-F238E27FC236}">
                <a16:creationId xmlns:a16="http://schemas.microsoft.com/office/drawing/2014/main" id="{812F1F8D-8C4F-487A-0B05-442EB3FB7710}"/>
              </a:ext>
            </a:extLst>
          </p:cNvPr>
          <p:cNvSpPr/>
          <p:nvPr/>
        </p:nvSpPr>
        <p:spPr>
          <a:xfrm>
            <a:off x="5085749" y="1494942"/>
            <a:ext cx="1640541" cy="738442"/>
          </a:xfrm>
          <a:prstGeom prst="wave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품목정보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7331AF-3A3B-E16C-9E0A-245933506940}"/>
              </a:ext>
            </a:extLst>
          </p:cNvPr>
          <p:cNvCxnSpPr>
            <a:stCxn id="31" idx="2"/>
            <a:endCxn id="97" idx="0"/>
          </p:cNvCxnSpPr>
          <p:nvPr/>
        </p:nvCxnSpPr>
        <p:spPr>
          <a:xfrm flipH="1">
            <a:off x="5895291" y="2141079"/>
            <a:ext cx="10729" cy="791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F004B9-0DF4-EEC2-E220-EA5D398A92AE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7117933" y="3391589"/>
            <a:ext cx="930712" cy="12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대체 처리 60">
            <a:extLst>
              <a:ext uri="{FF2B5EF4-FFF2-40B4-BE49-F238E27FC236}">
                <a16:creationId xmlns:a16="http://schemas.microsoft.com/office/drawing/2014/main" id="{DFF66C14-E131-3373-71E0-890D9A1FF04A}"/>
              </a:ext>
            </a:extLst>
          </p:cNvPr>
          <p:cNvSpPr/>
          <p:nvPr/>
        </p:nvSpPr>
        <p:spPr>
          <a:xfrm>
            <a:off x="4976763" y="4621919"/>
            <a:ext cx="1835053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 관리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0D243F2-C448-D40D-515A-248DF77CF98F}"/>
              </a:ext>
            </a:extLst>
          </p:cNvPr>
          <p:cNvCxnSpPr>
            <a:cxnSpLocks/>
            <a:stCxn id="97" idx="2"/>
            <a:endCxn id="61" idx="0"/>
          </p:cNvCxnSpPr>
          <p:nvPr/>
        </p:nvCxnSpPr>
        <p:spPr>
          <a:xfrm flipH="1">
            <a:off x="5894290" y="3850337"/>
            <a:ext cx="1001" cy="77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AD98E062-DD83-7C2C-8534-72A6DCD6062F}"/>
              </a:ext>
            </a:extLst>
          </p:cNvPr>
          <p:cNvCxnSpPr>
            <a:cxnSpLocks/>
            <a:stCxn id="100" idx="3"/>
            <a:endCxn id="70" idx="0"/>
          </p:cNvCxnSpPr>
          <p:nvPr/>
        </p:nvCxnSpPr>
        <p:spPr>
          <a:xfrm>
            <a:off x="9598829" y="3404574"/>
            <a:ext cx="1335591" cy="7177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B43D2F08-EC47-9996-3951-ADA9A6CC8B5C}"/>
              </a:ext>
            </a:extLst>
          </p:cNvPr>
          <p:cNvSpPr/>
          <p:nvPr/>
        </p:nvSpPr>
        <p:spPr>
          <a:xfrm>
            <a:off x="10159328" y="4122274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입고 관리</a:t>
            </a:r>
          </a:p>
        </p:txBody>
      </p:sp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id="{DF8E9A37-864F-D84E-5FB3-46EA0D2D9DA5}"/>
              </a:ext>
            </a:extLst>
          </p:cNvPr>
          <p:cNvSpPr/>
          <p:nvPr/>
        </p:nvSpPr>
        <p:spPr>
          <a:xfrm>
            <a:off x="10159329" y="541974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 관리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B045AD-1C86-00C8-21A3-BFAF3336DB73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0934420" y="4720843"/>
            <a:ext cx="0" cy="69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B8CF250-5EB3-56E4-E605-372EBCF0FDCE}"/>
              </a:ext>
            </a:extLst>
          </p:cNvPr>
          <p:cNvSpPr txBox="1"/>
          <p:nvPr/>
        </p:nvSpPr>
        <p:spPr>
          <a:xfrm>
            <a:off x="4997844" y="606527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재고조회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74F05B9-655E-7692-0BB7-B1702187EDBD}"/>
              </a:ext>
            </a:extLst>
          </p:cNvPr>
          <p:cNvSpPr txBox="1"/>
          <p:nvPr/>
        </p:nvSpPr>
        <p:spPr>
          <a:xfrm>
            <a:off x="5868081" y="239876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품목정보 조회</a:t>
            </a:r>
          </a:p>
        </p:txBody>
      </p:sp>
      <p:cxnSp>
        <p:nvCxnSpPr>
          <p:cNvPr id="102" name="도형 59">
            <a:extLst>
              <a:ext uri="{FF2B5EF4-FFF2-40B4-BE49-F238E27FC236}">
                <a16:creationId xmlns:a16="http://schemas.microsoft.com/office/drawing/2014/main" id="{333E29EF-9A8C-E840-C6B3-AF4BFB427C5E}"/>
              </a:ext>
            </a:extLst>
          </p:cNvPr>
          <p:cNvCxnSpPr>
            <a:cxnSpLocks/>
            <a:stCxn id="61" idx="3"/>
            <a:endCxn id="100" idx="2"/>
          </p:cNvCxnSpPr>
          <p:nvPr/>
        </p:nvCxnSpPr>
        <p:spPr>
          <a:xfrm flipV="1">
            <a:off x="6811816" y="3703858"/>
            <a:ext cx="2011921" cy="121734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01"/>
          <p:cNvSpPr txBox="1">
            <a:spLocks/>
          </p:cNvSpPr>
          <p:nvPr/>
        </p:nvSpPr>
        <p:spPr>
          <a:xfrm>
            <a:off x="447040" y="787400"/>
            <a:ext cx="31051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 제시 ① 웹 발주 화면</a:t>
            </a:r>
            <a:endParaRPr lang="ko-KR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도형 102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103"/>
          <p:cNvSpPr>
            <a:spLocks/>
          </p:cNvSpPr>
          <p:nvPr/>
        </p:nvSpPr>
        <p:spPr>
          <a:xfrm>
            <a:off x="602297" y="1335722"/>
            <a:ext cx="402971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창고별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후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버튼으로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4" descr="C:/Users/admin/AppData/Roaming/PolarisOffice/ETemp/11740_17776632/fImage846435101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50" y="2581213"/>
            <a:ext cx="8010073" cy="4105337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8EB72-1BE2-642B-FFC8-C16904542806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원자재 창고를 조회했을 때</a:t>
            </a:r>
            <a:r>
              <a:rPr lang="en-US" altLang="ko-KR" sz="1600" dirty="0"/>
              <a:t> 8</a:t>
            </a:r>
            <a:r>
              <a:rPr lang="ko-KR" altLang="en-US" sz="1600" dirty="0"/>
              <a:t>개의 품목이 있으며 각 품목별로 밑에 있는 자동 발주 버튼을 클릭해서 발주할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품목별 지정된 자동 발주 수량대로 발주 요청이 들어간다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라즈베리파이에서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발주 버튼 기능 구현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CBCDCE-2DEE-A925-25D8-5F97B6C1BE34}"/>
              </a:ext>
            </a:extLst>
          </p:cNvPr>
          <p:cNvGrpSpPr/>
          <p:nvPr/>
        </p:nvGrpSpPr>
        <p:grpSpPr>
          <a:xfrm>
            <a:off x="1423829" y="2554073"/>
            <a:ext cx="9708515" cy="4893842"/>
            <a:chOff x="549910" y="1693544"/>
            <a:chExt cx="11415652" cy="5754371"/>
          </a:xfrm>
        </p:grpSpPr>
        <p:pic>
          <p:nvPicPr>
            <p:cNvPr id="3" name="그림 2" descr="전자제품, 케이블, 텍스트, 컴퓨터 구성 요소이(가) 표시된 사진&#10;&#10;자동 생성된 설명">
              <a:extLst>
                <a:ext uri="{FF2B5EF4-FFF2-40B4-BE49-F238E27FC236}">
                  <a16:creationId xmlns:a16="http://schemas.microsoft.com/office/drawing/2014/main" id="{22F21837-0E60-FC5E-B554-097D726F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10" y="1693545"/>
              <a:ext cx="2879640" cy="5079365"/>
            </a:xfrm>
            <a:prstGeom prst="rect">
              <a:avLst/>
            </a:prstGeom>
          </p:spPr>
        </p:pic>
        <p:pic>
          <p:nvPicPr>
            <p:cNvPr id="5" name="그림 4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769ABDFC-903A-A8E4-4DE6-6D09BA51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50" y="1693544"/>
              <a:ext cx="8365112" cy="575437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A27B7-68B3-BECA-B38B-62F2E090AE48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 웹 화면에서 자동 발주 버튼의 기능을</a:t>
            </a:r>
            <a:r>
              <a:rPr lang="en-US" altLang="ko-KR" sz="1600" dirty="0"/>
              <a:t> </a:t>
            </a:r>
            <a:r>
              <a:rPr lang="ko-KR" altLang="en-US" sz="1600" dirty="0"/>
              <a:t>실제 </a:t>
            </a:r>
            <a:r>
              <a:rPr lang="ko-KR" altLang="en-US" sz="1600" dirty="0" err="1"/>
              <a:t>라즈베리파이에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버튼으르</a:t>
            </a:r>
            <a:r>
              <a:rPr lang="ko-KR" altLang="en-US" sz="1600" dirty="0"/>
              <a:t> 연결해서 구현했다</a:t>
            </a:r>
            <a:r>
              <a:rPr lang="en-US" altLang="ko-KR" sz="1600" dirty="0"/>
              <a:t>. </a:t>
            </a:r>
            <a:r>
              <a:rPr lang="ko-KR" altLang="en-US" sz="1600" dirty="0"/>
              <a:t>버튼 클릭 시 </a:t>
            </a:r>
            <a:r>
              <a:rPr lang="ko-KR" altLang="en-US" sz="1600" dirty="0" err="1"/>
              <a:t>라즈베리파이별로</a:t>
            </a:r>
            <a:r>
              <a:rPr lang="ko-KR" altLang="en-US" sz="1600" dirty="0"/>
              <a:t> 지정된 품목의 정보를 통해 자동 발주 요청을 할 수 있다</a:t>
            </a:r>
          </a:p>
        </p:txBody>
      </p:sp>
    </p:spTree>
    <p:extLst>
      <p:ext uri="{BB962C8B-B14F-4D97-AF65-F5344CB8AC3E}">
        <p14:creationId xmlns:p14="http://schemas.microsoft.com/office/powerpoint/2010/main" val="66317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현장에서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중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관리자의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승인이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필요한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E4ADCC-E2D8-4EB1-C0E0-0D242CF7A1A7}"/>
              </a:ext>
            </a:extLst>
          </p:cNvPr>
          <p:cNvGrpSpPr/>
          <p:nvPr/>
        </p:nvGrpSpPr>
        <p:grpSpPr>
          <a:xfrm>
            <a:off x="2068251" y="2602235"/>
            <a:ext cx="8419671" cy="4104000"/>
            <a:chOff x="1352979" y="2668910"/>
            <a:chExt cx="8419671" cy="4104000"/>
          </a:xfrm>
        </p:grpSpPr>
        <p:pic>
          <p:nvPicPr>
            <p:cNvPr id="17" name="그림 107" descr="C:/Users/admin/AppData/Roaming/PolarisOffice/ETemp/11740_17776632/fImage4655001026633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979" y="2668910"/>
              <a:ext cx="8005635" cy="4104000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4987B-67FB-EF3D-2AA1-D5F644F76510}"/>
                </a:ext>
              </a:extLst>
            </p:cNvPr>
            <p:cNvSpPr/>
            <p:nvPr/>
          </p:nvSpPr>
          <p:spPr>
            <a:xfrm>
              <a:off x="8715375" y="2752725"/>
              <a:ext cx="1057275" cy="368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A0E3A5-22A8-9805-21B1-638F6F442123}"/>
              </a:ext>
            </a:extLst>
          </p:cNvPr>
          <p:cNvSpPr txBox="1"/>
          <p:nvPr/>
        </p:nvSpPr>
        <p:spPr>
          <a:xfrm>
            <a:off x="602297" y="1830069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좌측 상단의 추가 버튼을 이용해서 새로운 품목을 추가할 수도 있고 삭제 버튼을 클릭해서 승인되지 않은 품목들을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승인 체크박스 클릭 후 저장하면 발주 승인이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Pages>22</Pages>
  <Words>885</Words>
  <Characters>0</Characters>
  <Application>Microsoft Office PowerPoint</Application>
  <DocSecurity>0</DocSecurity>
  <PresentationFormat>와이드스크린</PresentationFormat>
  <Lines>0</Lines>
  <Paragraphs>149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HY견고딕</vt:lpstr>
      <vt:lpstr>나눔바른고딕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조해찬</cp:lastModifiedBy>
  <cp:revision>4</cp:revision>
  <dcterms:modified xsi:type="dcterms:W3CDTF">2023-09-04T08:51:37Z</dcterms:modified>
  <cp:version>9.104.180.50690</cp:version>
</cp:coreProperties>
</file>